
<file path=[Content_Types].xml><?xml version="1.0" encoding="utf-8"?>
<Types xmlns="http://schemas.openxmlformats.org/package/2006/content-types">
  <Default Extension="jpeg" ContentType="image/jpeg"/>
  <Default Extension="gif" ContentType="image/gi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32" r:id="rId5"/>
    <p:sldId id="430" r:id="rId6"/>
    <p:sldId id="433" r:id="rId7"/>
    <p:sldId id="431" r:id="rId8"/>
    <p:sldId id="434" r:id="rId9"/>
    <p:sldId id="435" r:id="rId10"/>
    <p:sldId id="437" r:id="rId11"/>
    <p:sldId id="436" r:id="rId12"/>
    <p:sldId id="438" r:id="rId13"/>
    <p:sldId id="441" r:id="rId14"/>
    <p:sldId id="442" r:id="rId15"/>
    <p:sldId id="443" r:id="rId16"/>
    <p:sldId id="444" r:id="rId17"/>
    <p:sldId id="446" r:id="rId18"/>
    <p:sldId id="439" r:id="rId19"/>
    <p:sldId id="445" r:id="rId20"/>
    <p:sldId id="447" r:id="rId21"/>
    <p:sldId id="440" r:id="rId22"/>
    <p:sldId id="429" r:id="rId23"/>
    <p:sldId id="428" r:id="rId24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 autoAdjust="0"/>
    <p:restoredTop sz="92173" autoAdjust="0"/>
  </p:normalViewPr>
  <p:slideViewPr>
    <p:cSldViewPr showGuides="1">
      <p:cViewPr varScale="1">
        <p:scale>
          <a:sx n="95" d="100"/>
          <a:sy n="95" d="100"/>
        </p:scale>
        <p:origin x="12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1-09-15T01:56: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0 863 24575,'29'7'0,"-14"-5"0,11 5 0,-18-7 0,-4 3 0,-1 1 0,0 0 0,2 3 0,2-3 0,1 4 0,0-4 0,-1 3 0,1-3 0,0 4 0,0 0 0,0 0 0,-1 0 0,1-1 0,0 1 0,0-4 0,-1 0 0,1-1 0,0-2 0,-4 6 0,2-3 0,-2 3 0,4 1 0,0 0 0,4 0 0,6 0 0,0 5 0,4 1 0,1-1 0,-5 0 0,4 0 0,-9-4 0,3 3 0,-7-4 0,3-3 0,-4 2 0,0-3 0,-4 3 0,2-3 0,-1 3 0,3-3 0,8 5 0,-1-1 0,3 1 0,-2-1 0,-3 0 0,0 1 0,3-1 0,-7 0 0,3 0 0,-4-3 0,-4 1 0,0-2 0,-1-3 0,1-2 0,3-6 0,-2-5 0,-2 3 0,1-8 0,-3 4 0,3 0 0,0-3 0,-3 7 0,2-8 0,1 4 0,1-4 0,9-11 0,7-4 0,6-11 0,13-9 0,2-1 0,13-9 0,-12 9 0,16-2 0,-17 3 0,4 10 0,-7-2 0,-9 13 0,-5 6 0,-6 6 0,-7 7 0,-4 4 0,0 4 0,0 0 0,-4 1 0,-1-1 0,-3-4 0,0 0 0,0 0 0,4 0 0,0 1 0,4-1 0,0 0 0,0 0 0,-1 0 0,1 0 0,0-4 0,4-1 0,1-4 0,5-5 0,6-3 0,8-11 0,-5 4 0,16-17 0,-15 9 0,11-5 0,-12 9 0,-4 11 0,-5 3 0,-5 9 0,-1 1 0,-4 7 0,-3 2 0,-2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1-09-15T01:56: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24575,'38'0'0,"1"9"0,15 4 0,-15 3 0,28 1 0,-21 3 0,10-2 0,-8 4 0,0-2 0,-11-9 0,3 9 0,-11-5 0,-6-1 0,-1 3 0,-5-8 0,1 4 0,-1-4 0,-4-1 0,-1 0 0,0 0 0,-3 0 0,7 0 0,-3 1 0,4 3 0,0-2 0,6 3 0,-5-1 0,9-2 0,-8 7 0,8-3 0,-9 0 0,9 4 0,-8-5 0,8 6 0,-9-2 0,5-2 0,-6 1 0,0-3 0,0 4 0,1 1 0,-1-5 0,-4 3 0,-1-6 0,-4 2 0,0-5 0,0 1 0,0 0 0,-1 0 0,-2-1 0,2-2 0,-6 2 0,2-3 0,0 0 0,-2 2 0,6-5 0,-6 6 0,5-6 0,-1 2 0,-1 1 0,3-4 0,-3 7 0,4-2 0,0 3 0,0-1 0,4 5 0,1-2 0,0 6 0,4-7 0,-8 4 0,3-5 0,-4-1 0,-1 1 0,1-3 0,0 2 0,-4-3 0,3 3 0,-6 0 0,5 1 0,-5-1 0,6-3 0,-3 3 0,4-3 0,-1 1 0,-3 1 0,3-5 0,-6 3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21-09-15T01:56: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 1 24575,'0'26'0,"-15"4"0,-5 26 0,-15 3 0,-15 24-1150,2 2 1150,17-36 0,1-2 0,-21 26 0,-1 9 0,4-20 281,4 1-281,4-10 0,13-17 0,4-16 0,9-3 0,2-9 869,7 0-869,-2 0 0,3-4 0,0 3 0,0-3 0,1 0 0,2 3 0,-5-7 0,5 7 0,-2-3 0,-1 0 0,3 3 0,-2-3 0,-1 4 0,4 0 0,-8-4 0,8 3 0,-4-3 0,1 4 0,-2 0 0,-3 4 0,-1 6 0,-4 5 0,-1 1 0,-1 3 0,2-9 0,1 0 0,2-1 0,1-8 0,2 3 0,3-8 0,-1 0 0,2-4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EBD0AA4-3795-4561-97F0-653D5840AD3C}" type="datetime1">
              <a:rPr lang="en-US" altLang="zh-CN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  <p:pic>
        <p:nvPicPr>
          <p:cNvPr id="1026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BFDB-A15A-4113-8A33-4DE44F735193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D327660-6DA2-438F-BCAC-A02050F9C343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84292F59-2054-4C9A-B5FE-D1BAFD51D374}" type="datetime1">
              <a:rPr lang="en-US" altLang="zh-CN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2" descr="http://info.hust.edu.cn/download/HUSTXiaohui(s)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8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B01B-1A85-4348-A815-92318E23081B}" type="datetime1">
              <a:rPr lang="en-US" altLang="zh-CN" smtClean="0"/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altLang="zh-CN" dirty="0"/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0F42082-A736-4CA6-913F-04021124730E}" type="datetime1">
              <a:rPr lang="en-US" altLang="zh-CN" smtClean="0"/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F57C4FA-D881-48F9-A618-8DF0E5B8211E}" type="datetime1">
              <a:rPr lang="en-US" altLang="zh-CN" smtClean="0"/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21A0-6681-48B2-9A83-01F76FDD594B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BDA2-806A-4941-8EC8-308EF89D9975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A2F6-3EB5-4188-8D29-BE2DD3B385C6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48" y="1755648"/>
            <a:ext cx="1615307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B609C70-B21D-4836-98A4-A36146DA132A}" type="datetime1">
              <a:rPr lang="en-US" altLang="zh-CN" smtClean="0"/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3168C8E8-8B7D-4F7B-9101-75A5D28D3454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panose="05000000000000000000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 panose="05000000000000000000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 panose="05000000000000000000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 panose="05000000000000000000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mailto:xgwang@hust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customXml" Target="../ink/ink3.xml"/><Relationship Id="rId7" Type="http://schemas.openxmlformats.org/officeDocument/2006/relationships/image" Target="../media/image6.png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1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1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tiff"/><Relationship Id="rId2" Type="http://schemas.openxmlformats.org/officeDocument/2006/relationships/image" Target="../media/image16.tiff"/><Relationship Id="rId1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robots.ox.ac.uk/~vgg/research/affin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opencv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vlfeat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831" y="1495112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cap="none" dirty="0"/>
              <a:t>计算机视觉实践</a:t>
            </a:r>
            <a:endParaRPr lang="en-US" sz="36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/>
          <p:nvPr/>
        </p:nvSpPr>
        <p:spPr>
          <a:xfrm>
            <a:off x="533400" y="3824030"/>
            <a:ext cx="8153400" cy="1448410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cap="none" dirty="0">
                <a:solidFill>
                  <a:schemeClr val="accent5"/>
                </a:solidFill>
              </a:rPr>
              <a:t>王兴刚 副教授</a:t>
            </a:r>
            <a:br>
              <a:rPr lang="en-US" sz="2800" cap="none" dirty="0">
                <a:solidFill>
                  <a:schemeClr val="accent5"/>
                </a:solidFill>
              </a:rPr>
            </a:br>
            <a:endParaRPr lang="en-US" sz="2800" cap="none" dirty="0">
              <a:solidFill>
                <a:schemeClr val="accent5"/>
              </a:solidFill>
            </a:endParaRPr>
          </a:p>
          <a:p>
            <a:pPr algn="ctr"/>
            <a:r>
              <a:rPr lang="en-US" altLang="zh-CN" sz="2800" cap="none" dirty="0">
                <a:solidFill>
                  <a:schemeClr val="accent5"/>
                </a:solidFill>
                <a:hlinkClick r:id="rId1"/>
              </a:rPr>
              <a:t>xgwang@hust.edu.cn</a:t>
            </a:r>
            <a:br>
              <a:rPr lang="en-US" altLang="zh-CN" sz="2800" cap="none" dirty="0">
                <a:solidFill>
                  <a:schemeClr val="accent5"/>
                </a:solidFill>
              </a:rPr>
            </a:br>
            <a:endParaRPr lang="en-US" altLang="zh-CN" sz="2800" cap="none" dirty="0">
              <a:solidFill>
                <a:schemeClr val="accent5"/>
              </a:solidFill>
            </a:endParaRPr>
          </a:p>
          <a:p>
            <a:pPr algn="ctr"/>
            <a:r>
              <a:rPr lang="zh-CN" altLang="en-US" sz="2800" cap="none" dirty="0">
                <a:solidFill>
                  <a:schemeClr val="accent5"/>
                </a:solidFill>
              </a:rPr>
              <a:t>华中科技大学 电信学院</a:t>
            </a:r>
            <a:endParaRPr lang="en-US" sz="2800" cap="none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193831" y="2680102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实验过程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acquiring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Homograph</a:t>
            </a:r>
            <a:r>
              <a:rPr lang="zh-CN" altLang="en-US" dirty="0"/>
              <a:t> </a:t>
            </a:r>
            <a:r>
              <a:rPr lang="en-US" altLang="zh-CN" dirty="0"/>
              <a:t>acquiring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Alignment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Composition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Blending</a:t>
            </a:r>
            <a:endParaRPr lang="en-US" altLang="zh-CN" dirty="0"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acquiring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732276"/>
            <a:ext cx="3886200" cy="4572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Feature</a:t>
            </a:r>
            <a:r>
              <a:rPr lang="zh-CN" altLang="en-US" sz="2400" dirty="0"/>
              <a:t> </a:t>
            </a:r>
            <a:r>
              <a:rPr lang="en-US" altLang="zh-CN" sz="2400" dirty="0"/>
              <a:t>Detector</a:t>
            </a:r>
            <a:endParaRPr lang="en-US" altLang="zh-CN" sz="2400" dirty="0"/>
          </a:p>
          <a:p>
            <a:pPr lvl="1"/>
            <a:r>
              <a:rPr lang="en-US" altLang="zh-CN" sz="2000" dirty="0"/>
              <a:t>Harris</a:t>
            </a:r>
            <a:endParaRPr lang="en-US" altLang="zh-CN" sz="2000" dirty="0"/>
          </a:p>
          <a:p>
            <a:pPr lvl="1"/>
            <a:r>
              <a:rPr lang="en-US" altLang="zh-CN" sz="2000" dirty="0"/>
              <a:t>Hessian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LoG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DoG</a:t>
            </a:r>
            <a:endParaRPr lang="en-US" altLang="zh-CN" sz="2000" dirty="0"/>
          </a:p>
          <a:p>
            <a:pPr lvl="1"/>
            <a:r>
              <a:rPr lang="en-US" altLang="zh-CN" sz="2000" dirty="0"/>
              <a:t>SURF</a:t>
            </a:r>
            <a:endParaRPr lang="en-US" altLang="zh-CN" sz="2000" dirty="0"/>
          </a:p>
          <a:p>
            <a:pPr lvl="1"/>
            <a:r>
              <a:rPr lang="en-US" altLang="zh-CN" sz="2000" dirty="0"/>
              <a:t>FAST</a:t>
            </a:r>
            <a:endParaRPr lang="zh-CN" altLang="en-US" sz="20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2"/>
          </p:nvPr>
        </p:nvSpPr>
        <p:spPr>
          <a:xfrm>
            <a:off x="4678206" y="1732276"/>
            <a:ext cx="3886200" cy="4572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Feature</a:t>
            </a:r>
            <a:r>
              <a:rPr lang="zh-CN" altLang="en-US" sz="2400" dirty="0"/>
              <a:t> </a:t>
            </a:r>
            <a:r>
              <a:rPr lang="en-US" altLang="zh-CN" sz="2400" dirty="0"/>
              <a:t>descriptor</a:t>
            </a:r>
            <a:endParaRPr lang="en-US" altLang="zh-CN" sz="2400" dirty="0"/>
          </a:p>
          <a:p>
            <a:pPr lvl="1"/>
            <a:r>
              <a:rPr lang="en-US" altLang="zh-CN" sz="2000" dirty="0"/>
              <a:t>SIFT</a:t>
            </a:r>
            <a:endParaRPr lang="en-US" altLang="zh-CN" sz="2000" dirty="0"/>
          </a:p>
          <a:p>
            <a:pPr lvl="1"/>
            <a:r>
              <a:rPr lang="en-US" altLang="zh-CN" sz="2000" dirty="0"/>
              <a:t>SURF</a:t>
            </a:r>
            <a:endParaRPr lang="en-US" altLang="zh-CN" sz="2000" dirty="0"/>
          </a:p>
          <a:p>
            <a:pPr lvl="1"/>
            <a:r>
              <a:rPr lang="en-US" altLang="zh-CN" sz="2000" dirty="0"/>
              <a:t>BRIEF(Binary)</a:t>
            </a:r>
            <a:endParaRPr lang="en-US" altLang="zh-CN" sz="2000" dirty="0"/>
          </a:p>
          <a:p>
            <a:pPr lvl="1"/>
            <a:r>
              <a:rPr lang="en-US" altLang="zh-CN" sz="2000" dirty="0"/>
              <a:t>ORB(Binary)</a:t>
            </a:r>
            <a:endParaRPr lang="en-US" altLang="zh-CN" sz="2000" dirty="0"/>
          </a:p>
          <a:p>
            <a:pPr lvl="1"/>
            <a:r>
              <a:rPr lang="en-US" altLang="zh-CN" sz="2000" dirty="0"/>
              <a:t>BRISK(Binary)</a:t>
            </a:r>
            <a:endParaRPr lang="en-US" altLang="zh-CN" sz="2000" dirty="0"/>
          </a:p>
          <a:p>
            <a:pPr lvl="1"/>
            <a:r>
              <a:rPr lang="en-US" altLang="zh-CN" sz="2000" dirty="0"/>
              <a:t>FREAK(Binary)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883" y="4474524"/>
            <a:ext cx="2432046" cy="18297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65" y="4561265"/>
            <a:ext cx="978718" cy="9945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95317" y="5502870"/>
            <a:ext cx="34390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Code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example</a:t>
            </a:r>
            <a:r>
              <a:rPr lang="en-US" altLang="zh-CN" sz="1200" dirty="0"/>
              <a:t>:</a:t>
            </a:r>
            <a:endParaRPr lang="en-US" altLang="zh-CN" sz="1200" dirty="0"/>
          </a:p>
          <a:p>
            <a:r>
              <a:rPr lang="en-US" altLang="zh-CN" sz="1200" dirty="0"/>
              <a:t>surf = cv2.xfeatures2d.SURF_create()</a:t>
            </a:r>
            <a:endParaRPr lang="en-US" altLang="zh-CN" sz="1200" dirty="0"/>
          </a:p>
          <a:p>
            <a:r>
              <a:rPr lang="en-US" altLang="zh-CN" sz="1200" dirty="0"/>
              <a:t>gray = cv2.cvtColor(</a:t>
            </a:r>
            <a:r>
              <a:rPr lang="en-US" altLang="zh-CN" sz="1200" dirty="0" err="1"/>
              <a:t>im</a:t>
            </a:r>
            <a:r>
              <a:rPr lang="en-US" altLang="zh-CN" sz="1200" dirty="0"/>
              <a:t>, cv2.COLOR_BGR2GRAY)</a:t>
            </a:r>
            <a:endParaRPr lang="en-US" altLang="zh-CN" sz="1200" dirty="0"/>
          </a:p>
          <a:p>
            <a:r>
              <a:rPr lang="en-US" altLang="zh-CN" sz="1200" dirty="0" err="1"/>
              <a:t>kp</a:t>
            </a:r>
            <a:r>
              <a:rPr lang="en-US" altLang="zh-CN" sz="1200" dirty="0"/>
              <a:t>, des = </a:t>
            </a:r>
            <a:r>
              <a:rPr lang="en-US" altLang="zh-CN" sz="1200" dirty="0" err="1"/>
              <a:t>surf.detectAndCompute</a:t>
            </a:r>
            <a:r>
              <a:rPr lang="en-US" altLang="zh-CN" sz="1200" dirty="0"/>
              <a:t>(gray, None)</a:t>
            </a:r>
            <a:endParaRPr lang="en-US" altLang="zh-CN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6036972" y="6228344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solidFill>
                  <a:srgbClr val="FF0000"/>
                </a:solidFill>
              </a:rPr>
              <a:t>kp</a:t>
            </a:r>
            <a:r>
              <a:rPr kumimoji="1" lang="zh-CN" altLang="en-US" sz="1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</a:rPr>
              <a:t>is</a:t>
            </a:r>
            <a:r>
              <a:rPr kumimoji="1" lang="zh-CN" altLang="en-US" sz="1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</a:rPr>
              <a:t>the</a:t>
            </a:r>
            <a:r>
              <a:rPr kumimoji="1" lang="zh-CN" altLang="en-US" sz="1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</a:rPr>
              <a:t>location</a:t>
            </a:r>
            <a:endParaRPr kumimoji="1" lang="en-US" altLang="zh-CN" sz="1400" b="1" dirty="0">
              <a:solidFill>
                <a:srgbClr val="FF0000"/>
              </a:solidFill>
            </a:endParaRPr>
          </a:p>
          <a:p>
            <a:r>
              <a:rPr kumimoji="1" lang="en-US" altLang="zh-CN" sz="1400" b="1" dirty="0">
                <a:solidFill>
                  <a:srgbClr val="FF0000"/>
                </a:solidFill>
              </a:rPr>
              <a:t>des</a:t>
            </a:r>
            <a:r>
              <a:rPr kumimoji="1" lang="zh-CN" altLang="en-US" sz="1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</a:rPr>
              <a:t>is</a:t>
            </a:r>
            <a:r>
              <a:rPr kumimoji="1" lang="zh-CN" altLang="en-US" sz="1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FF0000"/>
                </a:solidFill>
              </a:rPr>
              <a:t>the</a:t>
            </a:r>
            <a:r>
              <a:rPr kumimoji="1" lang="zh-CN" altLang="en-US" sz="1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 err="1">
                <a:solidFill>
                  <a:srgbClr val="FF0000"/>
                </a:solidFill>
              </a:rPr>
              <a:t>discriptor</a:t>
            </a:r>
            <a:endParaRPr kumimoji="1" lang="zh-CN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华中科技大学</a:t>
            </a:r>
            <a:r>
              <a:rPr lang="en-US" altLang="zh-CN" dirty="0"/>
              <a:t>-</a:t>
            </a:r>
            <a:r>
              <a:rPr lang="zh-CN" altLang="en-US" dirty="0"/>
              <a:t>电信学院</a:t>
            </a:r>
            <a:r>
              <a:rPr lang="en-US" altLang="zh-CN" dirty="0"/>
              <a:t>-</a:t>
            </a:r>
            <a:r>
              <a:rPr lang="zh-CN" altLang="en-US" dirty="0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auto"/>
            <a:r>
              <a:rPr lang="en-US" altLang="zh-CN" sz="2000" dirty="0" err="1"/>
              <a:t>Exhaustivesearch</a:t>
            </a:r>
            <a:endParaRPr lang="en-US" altLang="zh-CN" sz="2000" dirty="0"/>
          </a:p>
          <a:p>
            <a:pPr lvl="1"/>
            <a:r>
              <a:rPr lang="en-US" altLang="zh-CN" sz="1800" dirty="0"/>
              <a:t>for each feature in one image, look at </a:t>
            </a:r>
            <a:r>
              <a:rPr lang="en-US" altLang="zh-CN" sz="1800" b="1" dirty="0"/>
              <a:t>all </a:t>
            </a:r>
            <a:r>
              <a:rPr lang="en-US" altLang="zh-CN" sz="1800" dirty="0"/>
              <a:t>the other</a:t>
            </a:r>
            <a:r>
              <a:rPr lang="zh-CN" altLang="en-US" sz="1800" dirty="0"/>
              <a:t> </a:t>
            </a:r>
            <a:r>
              <a:rPr lang="en-US" altLang="zh-CN" sz="1800" dirty="0"/>
              <a:t>features in the other image(s)</a:t>
            </a:r>
            <a:endParaRPr lang="en-US" altLang="zh-CN" sz="1800" dirty="0"/>
          </a:p>
          <a:p>
            <a:pPr lvl="1"/>
            <a:r>
              <a:rPr lang="en-US" altLang="zh-CN" sz="1800" dirty="0"/>
              <a:t>Usually not so bad </a:t>
            </a:r>
            <a:endParaRPr lang="en-US" altLang="zh-CN" sz="1800" dirty="0"/>
          </a:p>
          <a:p>
            <a:r>
              <a:rPr lang="en-US" altLang="zh-CN" sz="2000" dirty="0"/>
              <a:t>Hashing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/>
              <a:t>compute a short descriptor from each feature vector, or hash longer descriptors (randomly)</a:t>
            </a:r>
            <a:endParaRPr lang="en-US" altLang="zh-CN" sz="1800" dirty="0"/>
          </a:p>
          <a:p>
            <a:r>
              <a:rPr lang="en-US" altLang="zh-CN" sz="2000" dirty="0"/>
              <a:t>Nearest</a:t>
            </a:r>
            <a:r>
              <a:rPr lang="zh-CN" altLang="en-US" sz="2000" dirty="0"/>
              <a:t> </a:t>
            </a:r>
            <a:r>
              <a:rPr lang="en-US" altLang="zh-CN" sz="2000" dirty="0"/>
              <a:t>neighbor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techniques </a:t>
            </a:r>
            <a:endParaRPr lang="en-US" altLang="zh-CN" sz="2000" dirty="0"/>
          </a:p>
          <a:p>
            <a:pPr lvl="1"/>
            <a:r>
              <a:rPr lang="en-US" altLang="zh-CN" sz="1800" i="1" dirty="0"/>
              <a:t>k</a:t>
            </a:r>
            <a:r>
              <a:rPr lang="en-US" altLang="zh-CN" sz="1800" dirty="0"/>
              <a:t>-trees and their variants (Best Bin First) </a:t>
            </a: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4321" y="4590849"/>
            <a:ext cx="4751585" cy="1780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7952" y="4507347"/>
            <a:ext cx="413125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Code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example</a:t>
            </a:r>
            <a:r>
              <a:rPr lang="en-US" altLang="zh-CN" sz="1200" dirty="0"/>
              <a:t>:</a:t>
            </a:r>
            <a:endParaRPr lang="en-US" altLang="zh-CN" sz="1200" dirty="0"/>
          </a:p>
          <a:p>
            <a:r>
              <a:rPr lang="en-US" altLang="zh-CN" sz="1200" dirty="0" err="1"/>
              <a:t>index_params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dict</a:t>
            </a:r>
            <a:r>
              <a:rPr lang="en-US" altLang="zh-CN" sz="1200" dirty="0"/>
              <a:t>(algorithm=0, trees=5)</a:t>
            </a:r>
            <a:endParaRPr lang="en-US" altLang="zh-CN" sz="1200" dirty="0"/>
          </a:p>
          <a:p>
            <a:r>
              <a:rPr lang="en-US" altLang="zh-CN" sz="1200" dirty="0" err="1"/>
              <a:t>search_params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dict</a:t>
            </a:r>
            <a:r>
              <a:rPr lang="en-US" altLang="zh-CN" sz="1200" dirty="0"/>
              <a:t>(checks=50)</a:t>
            </a:r>
            <a:endParaRPr lang="en-US" altLang="zh-CN" sz="1200" dirty="0"/>
          </a:p>
          <a:p>
            <a:r>
              <a:rPr lang="en-US" altLang="zh-CN" sz="1200" dirty="0" err="1"/>
              <a:t>flann</a:t>
            </a:r>
            <a:r>
              <a:rPr lang="en-US" altLang="zh-CN" sz="1200" dirty="0"/>
              <a:t> = cv2.FlannBasedMatcher(</a:t>
            </a:r>
            <a:r>
              <a:rPr lang="en-US" altLang="zh-CN" sz="1200" dirty="0" err="1"/>
              <a:t>index_params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search_params</a:t>
            </a:r>
            <a:r>
              <a:rPr lang="en-US" altLang="zh-CN" sz="1200" dirty="0"/>
              <a:t>)</a:t>
            </a:r>
            <a:endParaRPr lang="en-US" altLang="zh-CN" sz="1200" dirty="0"/>
          </a:p>
          <a:p>
            <a:r>
              <a:rPr lang="en-US" altLang="zh-CN" sz="1200" dirty="0"/>
              <a:t>matches = </a:t>
            </a:r>
            <a:r>
              <a:rPr lang="en-US" altLang="zh-CN" sz="1200" dirty="0" err="1"/>
              <a:t>self.flann.knnMatch</a:t>
            </a:r>
            <a:r>
              <a:rPr lang="en-US" altLang="zh-CN" sz="1200" dirty="0"/>
              <a:t>(des1,des2,k=2)</a:t>
            </a:r>
            <a:endParaRPr lang="en-US" altLang="zh-CN" sz="1200" dirty="0"/>
          </a:p>
          <a:p>
            <a:r>
              <a:rPr lang="en-US" altLang="zh-CN" sz="1200" dirty="0"/>
              <a:t>good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[]</a:t>
            </a:r>
            <a:endParaRPr lang="en-US" altLang="zh-CN" sz="1200" dirty="0"/>
          </a:p>
          <a:p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i,</a:t>
            </a:r>
            <a:r>
              <a:rPr lang="zh-CN" altLang="en-US" sz="1200" dirty="0"/>
              <a:t> </a:t>
            </a:r>
            <a:r>
              <a:rPr lang="en-US" altLang="zh-CN" sz="1200" dirty="0"/>
              <a:t>(m,</a:t>
            </a:r>
            <a:r>
              <a:rPr lang="zh-CN" altLang="en-US" sz="1200" dirty="0"/>
              <a:t> </a:t>
            </a:r>
            <a:r>
              <a:rPr lang="en-US" altLang="zh-CN" sz="1200" dirty="0"/>
              <a:t>n)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enumerate(matches):</a:t>
            </a:r>
            <a:endParaRPr lang="en-US" altLang="zh-CN" sz="1200" dirty="0"/>
          </a:p>
          <a:p>
            <a:r>
              <a:rPr lang="zh-CN" altLang="en-US" sz="1200" dirty="0"/>
              <a:t>      </a:t>
            </a:r>
            <a:r>
              <a:rPr lang="en-US" altLang="zh-CN" sz="1200" dirty="0"/>
              <a:t>if </a:t>
            </a:r>
            <a:r>
              <a:rPr lang="en-US" altLang="zh-CN" sz="1200" dirty="0" err="1"/>
              <a:t>m.distance</a:t>
            </a:r>
            <a:r>
              <a:rPr lang="en-US" altLang="zh-CN" sz="1200" dirty="0"/>
              <a:t> &lt; 0.7*</a:t>
            </a:r>
            <a:r>
              <a:rPr lang="en-US" altLang="zh-CN" sz="1200" dirty="0" err="1"/>
              <a:t>n.distance</a:t>
            </a:r>
            <a:r>
              <a:rPr lang="en-US" altLang="zh-CN" sz="1200" dirty="0"/>
              <a:t>:</a:t>
            </a:r>
            <a:endParaRPr lang="en-US" altLang="zh-CN" sz="1200" dirty="0"/>
          </a:p>
          <a:p>
            <a:r>
              <a:rPr lang="zh-CN" altLang="en-US" sz="1200" dirty="0"/>
              <a:t>                </a:t>
            </a:r>
            <a:r>
              <a:rPr lang="en-US" altLang="zh-CN" sz="1200" dirty="0" err="1"/>
              <a:t>good.append</a:t>
            </a:r>
            <a:r>
              <a:rPr lang="en-US" altLang="zh-CN" sz="1200" dirty="0"/>
              <a:t>((</a:t>
            </a:r>
            <a:r>
              <a:rPr lang="en-US" altLang="zh-CN" sz="1200" dirty="0" err="1"/>
              <a:t>m.trainIdx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m.queryIdx</a:t>
            </a:r>
            <a:r>
              <a:rPr lang="en-US" altLang="zh-CN" sz="1200" dirty="0"/>
              <a:t>))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Homograph</a:t>
            </a:r>
            <a:r>
              <a:rPr lang="zh-CN" altLang="en-US" dirty="0"/>
              <a:t> </a:t>
            </a:r>
            <a:r>
              <a:rPr lang="en-US" altLang="zh-CN" dirty="0"/>
              <a:t>acquiring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RANSAC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/>
              <a:t>Repeat N times: 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/>
              <a:t>Select a random set of feature matches (4 pairs) 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/>
              <a:t>Fit an </a:t>
            </a:r>
            <a:r>
              <a:rPr lang="en-US" altLang="zh-CN" sz="1800" dirty="0" err="1"/>
              <a:t>homography</a:t>
            </a:r>
            <a:r>
              <a:rPr lang="en-US" altLang="zh-CN" sz="1800" dirty="0"/>
              <a:t> 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dirty="0"/>
              <a:t>Compute inliers: apply the transformation to all the features and compute the error (distance between matching points after the transformation), ||</a:t>
            </a:r>
            <a:r>
              <a:rPr lang="en-US" altLang="zh-CN" sz="1800" i="1" dirty="0"/>
              <a:t>pi</a:t>
            </a:r>
            <a:r>
              <a:rPr lang="en-US" altLang="zh-CN" sz="1800" dirty="0"/>
              <a:t>’</a:t>
            </a:r>
            <a:r>
              <a:rPr lang="en-US" altLang="zh-CN" sz="1800" i="1" dirty="0"/>
              <a:t>, </a:t>
            </a:r>
            <a:r>
              <a:rPr lang="en-US" altLang="zh-CN" sz="1800" b="1" i="1" dirty="0"/>
              <a:t>H </a:t>
            </a:r>
            <a:r>
              <a:rPr lang="en-US" altLang="zh-CN" sz="1800" i="1" dirty="0"/>
              <a:t>pi</a:t>
            </a:r>
            <a:r>
              <a:rPr lang="en-US" altLang="zh-CN" sz="1800" dirty="0"/>
              <a:t>|| </a:t>
            </a:r>
            <a:r>
              <a:rPr lang="en-US" altLang="zh-CN" sz="1800" i="1" dirty="0"/>
              <a:t>&lt; </a:t>
            </a:r>
            <a:r>
              <a:rPr lang="el-GR" altLang="zh-CN" sz="1800" i="1" dirty="0"/>
              <a:t>ε</a:t>
            </a:r>
            <a:r>
              <a:rPr lang="en-US" altLang="zh-CN" sz="1800" i="1" dirty="0"/>
              <a:t>,</a:t>
            </a:r>
            <a:r>
              <a:rPr lang="el-GR" altLang="zh-CN" sz="1800" dirty="0"/>
              <a:t> </a:t>
            </a:r>
            <a:r>
              <a:rPr lang="en-US" altLang="zh-CN" sz="1800" dirty="0"/>
              <a:t>Count number of inliers 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/>
              <a:t>Select </a:t>
            </a:r>
            <a:r>
              <a:rPr lang="en-US" altLang="zh-CN" sz="2000" dirty="0" err="1"/>
              <a:t>homography</a:t>
            </a:r>
            <a:r>
              <a:rPr lang="en-US" altLang="zh-CN" sz="2000" dirty="0"/>
              <a:t> with largest number of inliers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dirty="0"/>
              <a:t>Re-compute least-squares H estimate using all of the inliers </a:t>
            </a:r>
            <a:endParaRPr lang="en-US" altLang="zh-CN" sz="2000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885120" y="4965200"/>
            <a:ext cx="7334889" cy="1639528"/>
            <a:chOff x="1038740" y="5126009"/>
            <a:chExt cx="7334889" cy="163952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8740" y="5257800"/>
              <a:ext cx="1734910" cy="10917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0567" y="5186100"/>
              <a:ext cx="2025143" cy="120008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7178" y="5126009"/>
              <a:ext cx="2156451" cy="1260176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2926823" y="5618085"/>
              <a:ext cx="454622" cy="185590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5692205" y="5618085"/>
              <a:ext cx="454622" cy="185590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12" name="墨迹 11"/>
                <p14:cNvContentPartPr/>
                <p14:nvPr/>
              </p14:nvContentPartPr>
              <p14:xfrm>
                <a:off x="6838166" y="6249977"/>
                <a:ext cx="575640" cy="452880"/>
              </p14:xfrm>
            </p:contentPart>
          </mc:Choice>
          <mc:Fallback xmlns="">
            <p:pic>
              <p:nvPicPr>
                <p:cNvPr id="12" name="墨迹 11"/>
              </p:nvPicPr>
              <p:blipFill>
                <a:blip r:embed="rId5"/>
              </p:blipFill>
              <p:spPr>
                <a:xfrm>
                  <a:off x="6838166" y="6249977"/>
                  <a:ext cx="575640" cy="452880"/>
                </a:xfrm>
                <a:prstGeom prst="rect"/>
              </p:spPr>
            </p:pic>
          </mc:Fallback>
        </mc:AlternateContent>
        <p:grpSp>
          <p:nvGrpSpPr>
            <p:cNvPr id="15" name="组合 14"/>
            <p:cNvGrpSpPr/>
            <p:nvPr/>
          </p:nvGrpSpPr>
          <p:grpSpPr>
            <a:xfrm>
              <a:off x="4321980" y="6351177"/>
              <a:ext cx="500040" cy="414360"/>
              <a:chOff x="4364606" y="6343937"/>
              <a:chExt cx="500040" cy="41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r:id="rId6" p14:bwMode="auto">
                <p14:nvContentPartPr>
                  <p14:cNvPr id="13" name="墨迹 12"/>
                  <p14:cNvContentPartPr/>
                  <p14:nvPr/>
                </p14:nvContentPartPr>
                <p14:xfrm>
                  <a:off x="4364606" y="6369857"/>
                  <a:ext cx="500040" cy="308880"/>
                </p14:xfrm>
              </p:contentPart>
            </mc:Choice>
            <mc:Fallback xmlns="">
              <p:pic>
                <p:nvPicPr>
                  <p:cNvPr id="13" name="墨迹 12"/>
                </p:nvPicPr>
                <p:blipFill>
                  <a:blip r:embed="rId7"/>
                </p:blipFill>
                <p:spPr>
                  <a:xfrm>
                    <a:off x="4364606" y="6369857"/>
                    <a:ext cx="500040" cy="308880"/>
                  </a:xfrm>
                  <a:prstGeom prst="rect"/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r:id="rId8" p14:bwMode="auto">
                <p14:nvContentPartPr>
                  <p14:cNvPr id="14" name="墨迹 13"/>
                  <p14:cNvContentPartPr/>
                  <p14:nvPr/>
                </p14:nvContentPartPr>
                <p14:xfrm>
                  <a:off x="4530566" y="6343937"/>
                  <a:ext cx="263880" cy="414360"/>
                </p14:xfrm>
              </p:contentPart>
            </mc:Choice>
            <mc:Fallback xmlns="">
              <p:pic>
                <p:nvPicPr>
                  <p:cNvPr id="14" name="墨迹 13"/>
                </p:nvPicPr>
                <p:blipFill>
                  <a:blip r:embed="rId9"/>
                </p:blipFill>
                <p:spPr>
                  <a:xfrm>
                    <a:off x="4530566" y="6343937"/>
                    <a:ext cx="263880" cy="414360"/>
                  </a:xfrm>
                  <a:prstGeom prst="rect"/>
                </p:spPr>
              </p:pic>
            </mc:Fallback>
          </mc:AlternateContent>
        </p:grpSp>
      </p:grpSp>
      <p:sp>
        <p:nvSpPr>
          <p:cNvPr id="17" name="矩形 16"/>
          <p:cNvSpPr/>
          <p:nvPr/>
        </p:nvSpPr>
        <p:spPr>
          <a:xfrm>
            <a:off x="5647340" y="1625555"/>
            <a:ext cx="36054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Code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example</a:t>
            </a:r>
            <a:r>
              <a:rPr lang="en-US" altLang="zh-CN" sz="1200" dirty="0"/>
              <a:t>:</a:t>
            </a:r>
            <a:endParaRPr lang="en-US" altLang="zh-CN" sz="1200" dirty="0"/>
          </a:p>
          <a:p>
            <a:r>
              <a:rPr lang="en-US" altLang="zh-CN" sz="1200" dirty="0"/>
              <a:t>pt1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np.float32([kp1[</a:t>
            </a:r>
            <a:r>
              <a:rPr lang="en-US" altLang="zh-CN" sz="1200" dirty="0" err="1"/>
              <a:t>i</a:t>
            </a:r>
            <a:r>
              <a:rPr lang="en-US" altLang="zh-CN" sz="1200" dirty="0"/>
              <a:t>].</a:t>
            </a:r>
            <a:r>
              <a:rPr lang="en-US" altLang="zh-CN" sz="1200" dirty="0" err="1"/>
              <a:t>pt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(_,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)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good])</a:t>
            </a:r>
            <a:endParaRPr lang="en-US" altLang="zh-CN" sz="1200" dirty="0"/>
          </a:p>
          <a:p>
            <a:r>
              <a:rPr lang="en-US" altLang="zh-CN" sz="1200" dirty="0"/>
              <a:t>pt2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np.float32([kp2[</a:t>
            </a:r>
            <a:r>
              <a:rPr lang="en-US" altLang="zh-CN" sz="1200" dirty="0" err="1"/>
              <a:t>i</a:t>
            </a:r>
            <a:r>
              <a:rPr lang="en-US" altLang="zh-CN" sz="1200" dirty="0"/>
              <a:t>].</a:t>
            </a:r>
            <a:r>
              <a:rPr lang="en-US" altLang="zh-CN" sz="1200" dirty="0" err="1"/>
              <a:t>pt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(_,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i</a:t>
            </a:r>
            <a:r>
              <a:rPr lang="en-US" altLang="zh-CN" sz="1200" dirty="0"/>
              <a:t>)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good])</a:t>
            </a:r>
            <a:endParaRPr lang="en-US" altLang="zh-CN" sz="1200" dirty="0"/>
          </a:p>
          <a:p>
            <a:r>
              <a:rPr lang="en-US" altLang="zh-CN" sz="1200" dirty="0"/>
              <a:t>H, s = cv2.findHomography(pt1, pt2, cv2.RANSAC, 4)</a:t>
            </a:r>
            <a:endParaRPr lang="en-US" altLang="zh-CN" sz="1200" dirty="0"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Alignment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/>
              <a:t>Perspective transform – mapping between any two projection planes with the same center of projection called </a:t>
            </a:r>
            <a:r>
              <a:rPr lang="en-US" altLang="zh-CN" sz="2400" b="1" i="1" dirty="0" err="1"/>
              <a:t>Homography</a:t>
            </a:r>
            <a:r>
              <a:rPr lang="en-US" altLang="zh-CN" sz="2400" b="1" i="1" dirty="0"/>
              <a:t> </a:t>
            </a:r>
            <a:endParaRPr lang="en-US" altLang="zh-CN" sz="2400" b="1" i="1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/>
              <a:t>Represented as 3x3 matrix in </a:t>
            </a:r>
            <a:r>
              <a:rPr lang="en-US" altLang="zh-CN" sz="2400" b="1" dirty="0"/>
              <a:t>homogenous </a:t>
            </a:r>
            <a:r>
              <a:rPr lang="en-US" altLang="zh-CN" sz="2400" dirty="0"/>
              <a:t>coordinates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4205" y="3359094"/>
            <a:ext cx="2648787" cy="1419350"/>
          </a:xfrm>
          <a:prstGeom prst="rect">
            <a:avLst/>
          </a:prstGeom>
        </p:spPr>
      </p:pic>
      <p:sp>
        <p:nvSpPr>
          <p:cNvPr id="8" name="虚尾箭头 7"/>
          <p:cNvSpPr/>
          <p:nvPr/>
        </p:nvSpPr>
        <p:spPr>
          <a:xfrm>
            <a:off x="3343040" y="4973242"/>
            <a:ext cx="2265895" cy="37240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86" y="4403391"/>
            <a:ext cx="2002516" cy="15121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4" y="4403392"/>
            <a:ext cx="2755528" cy="15121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87414" y="3386435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Code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example</a:t>
            </a:r>
            <a:r>
              <a:rPr lang="en-US" altLang="zh-CN" sz="1200" dirty="0"/>
              <a:t>:</a:t>
            </a:r>
            <a:endParaRPr lang="en-US" altLang="zh-CN" sz="1200" dirty="0"/>
          </a:p>
          <a:p>
            <a:r>
              <a:rPr lang="en-US" altLang="zh-CN" sz="1200" dirty="0"/>
              <a:t>warp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cv2.warpPespective(</a:t>
            </a:r>
            <a:r>
              <a:rPr lang="en-US" altLang="zh-CN" sz="1200" dirty="0" err="1"/>
              <a:t>im</a:t>
            </a:r>
            <a:r>
              <a:rPr lang="en-US" altLang="zh-CN" sz="1200" dirty="0"/>
              <a:t>,</a:t>
            </a:r>
            <a:r>
              <a:rPr lang="zh-CN" altLang="en-US" sz="1200" dirty="0"/>
              <a:t> </a:t>
            </a:r>
            <a:r>
              <a:rPr lang="en-US" altLang="zh-CN" sz="1200" dirty="0"/>
              <a:t>H,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dsize</a:t>
            </a:r>
            <a:r>
              <a:rPr lang="en-US" altLang="zh-CN" sz="1200" dirty="0"/>
              <a:t>)</a:t>
            </a:r>
            <a:endParaRPr lang="en-US" altLang="zh-CN" sz="1200" dirty="0"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Composition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2308848" y="3983240"/>
            <a:ext cx="4135208" cy="22649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585560"/>
            <a:ext cx="5844605" cy="2190239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4187950" y="3544215"/>
            <a:ext cx="384050" cy="72969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Blending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Feathering</a:t>
            </a:r>
            <a:r>
              <a:rPr lang="zh-CN" altLang="en-US" sz="2400" dirty="0"/>
              <a:t> </a:t>
            </a:r>
            <a:r>
              <a:rPr lang="en-US" altLang="zh-CN" sz="2400" dirty="0"/>
              <a:t>blending</a:t>
            </a:r>
            <a:endParaRPr lang="en-US" altLang="zh-CN" sz="2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Multiband blending</a:t>
            </a:r>
            <a:endParaRPr lang="en-US" altLang="zh-CN" sz="2400" dirty="0"/>
          </a:p>
          <a:p>
            <a:pPr lvl="1"/>
            <a:r>
              <a:rPr lang="en-US" altLang="zh-CN" sz="1400" dirty="0"/>
              <a:t>Build Laplacian pyramids LA and LB from images A and B</a:t>
            </a:r>
            <a:endParaRPr lang="en-US" altLang="zh-CN" sz="1400" dirty="0"/>
          </a:p>
          <a:p>
            <a:pPr lvl="1"/>
            <a:r>
              <a:rPr lang="en-US" altLang="zh-CN" sz="1400" dirty="0"/>
              <a:t>Build a Gaussian pyramid GM from selection mask M</a:t>
            </a:r>
            <a:endParaRPr lang="en-US" altLang="zh-CN" sz="1400" dirty="0"/>
          </a:p>
          <a:p>
            <a:pPr lvl="1"/>
            <a:r>
              <a:rPr lang="en-US" altLang="zh-CN" sz="1400" dirty="0"/>
              <a:t>Form a combined pyramid LS from LA and LB using nodes of GR as weights: • LS = GM * LA + (1-GM) * LB </a:t>
            </a:r>
            <a:endParaRPr lang="en-US" altLang="zh-CN" sz="1400" dirty="0"/>
          </a:p>
          <a:p>
            <a:pPr lvl="1"/>
            <a:r>
              <a:rPr lang="en-US" altLang="zh-CN" sz="1400" dirty="0"/>
              <a:t>Collapse the LS pyramid to get the final blended image</a:t>
            </a:r>
            <a:endParaRPr lang="zh-CN" altLang="en-US" sz="1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5" y="2486634"/>
            <a:ext cx="3530600" cy="260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26" y="4291717"/>
            <a:ext cx="2809549" cy="185536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实验结果演示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华中科技大学</a:t>
            </a:r>
            <a:r>
              <a:rPr lang="en-US" altLang="zh-CN" dirty="0"/>
              <a:t>-</a:t>
            </a:r>
            <a:r>
              <a:rPr lang="zh-CN" altLang="en-US" dirty="0"/>
              <a:t>电信学院</a:t>
            </a:r>
            <a:r>
              <a:rPr lang="en-US" altLang="zh-CN" dirty="0"/>
              <a:t>-</a:t>
            </a:r>
            <a:r>
              <a:rPr lang="zh-CN" altLang="en-US" dirty="0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6105" y="1600200"/>
            <a:ext cx="4531790" cy="1698268"/>
          </a:xfrm>
          <a:prstGeom prst="rect">
            <a:avLst/>
          </a:prstGeom>
        </p:spPr>
      </p:pic>
      <p:pic>
        <p:nvPicPr>
          <p:cNvPr id="8" name="内容占位符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95" y="4312315"/>
            <a:ext cx="2837299" cy="15540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22" y="4293946"/>
            <a:ext cx="2837299" cy="1554066"/>
          </a:xfrm>
          <a:prstGeom prst="rect">
            <a:avLst/>
          </a:prstGeom>
        </p:spPr>
      </p:pic>
      <p:sp>
        <p:nvSpPr>
          <p:cNvPr id="10" name="左箭头 9"/>
          <p:cNvSpPr/>
          <p:nvPr/>
        </p:nvSpPr>
        <p:spPr>
          <a:xfrm rot="19370799">
            <a:off x="2791592" y="3553752"/>
            <a:ext cx="1057098" cy="440403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箭头 11"/>
          <p:cNvSpPr/>
          <p:nvPr/>
        </p:nvSpPr>
        <p:spPr>
          <a:xfrm rot="10800000">
            <a:off x="4415716" y="4869146"/>
            <a:ext cx="1057098" cy="440403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08780" cy="55653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汽车</a:t>
            </a:r>
            <a:r>
              <a:rPr lang="en-US" altLang="zh-CN" dirty="0"/>
              <a:t>360</a:t>
            </a:r>
            <a:r>
              <a:rPr lang="zh-CN" altLang="en-US" dirty="0"/>
              <a:t>度全景影像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2"/>
          </p:nvPr>
        </p:nvSpPr>
        <p:spPr>
          <a:xfrm>
            <a:off x="533400" y="4101845"/>
            <a:ext cx="4547524" cy="52984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全景相机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802" y="2124222"/>
            <a:ext cx="2880375" cy="193789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42" y="4594105"/>
            <a:ext cx="7645315" cy="17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实际应用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/>
          <p:nvPr>
            <p:ph sz="quarter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实践任务</a:t>
            </a:r>
            <a:endParaRPr lang="en-US" altLang="zh-CN" dirty="0"/>
          </a:p>
          <a:p>
            <a:r>
              <a:rPr lang="en-US" altLang="zh-CN" dirty="0" err="1"/>
              <a:t>OpenCV</a:t>
            </a:r>
            <a:r>
              <a:rPr lang="en-US" altLang="zh-CN" dirty="0"/>
              <a:t> 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en-US" altLang="zh-CN" dirty="0" err="1"/>
              <a:t>Vlfeat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实验过程</a:t>
            </a:r>
            <a:endParaRPr lang="en-US" altLang="zh-CN" dirty="0"/>
          </a:p>
          <a:p>
            <a:r>
              <a:rPr lang="zh-CN" altLang="en-US" dirty="0"/>
              <a:t>实验结果演示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6658" y="471815"/>
            <a:ext cx="3950683" cy="506946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845245" y="2659559"/>
            <a:ext cx="5731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谢谢聆听！欢迎提问！</a:t>
            </a:r>
            <a:endParaRPr lang="zh-CN" altLang="en-US" sz="4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实验任务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09600" y="1777585"/>
            <a:ext cx="7986155" cy="407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Verdana" panose="020B0604030504040204" pitchFamily="34" charset="0"/>
              </a:rPr>
              <a:t>Task of this project: </a:t>
            </a:r>
            <a:r>
              <a:rPr lang="en-US" dirty="0"/>
              <a:t>Image stitching</a:t>
            </a:r>
            <a:endParaRPr lang="en-CA" altLang="zh-CN" dirty="0">
              <a:ea typeface="Verdana" panose="020B0604030504040204" pitchFamily="34" charset="0"/>
            </a:endParaRPr>
          </a:p>
          <a:p>
            <a:endParaRPr lang="en-US" altLang="zh-CN" dirty="0">
              <a:ea typeface="Verdana" panose="020B0604030504040204" pitchFamily="34" charset="0"/>
            </a:endParaRPr>
          </a:p>
          <a:p>
            <a:r>
              <a:rPr lang="en-US" altLang="zh-CN" dirty="0">
                <a:ea typeface="Verdana" panose="020B0604030504040204" pitchFamily="34" charset="0"/>
              </a:rPr>
              <a:t>Requirements: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dirty="0">
                <a:ea typeface="Verdana" panose="020B0604030504040204" pitchFamily="34" charset="0"/>
              </a:rPr>
              <a:t>Using </a:t>
            </a:r>
            <a:r>
              <a:rPr lang="en-US" altLang="zh-CN" dirty="0" err="1">
                <a:ea typeface="Verdana" panose="020B0604030504040204" pitchFamily="34" charset="0"/>
              </a:rPr>
              <a:t>OpenCV</a:t>
            </a:r>
            <a:r>
              <a:rPr lang="en-US" altLang="zh-CN" dirty="0">
                <a:ea typeface="Verdana" panose="020B0604030504040204" pitchFamily="34" charset="0"/>
              </a:rPr>
              <a:t> or </a:t>
            </a:r>
            <a:r>
              <a:rPr lang="en-US" altLang="zh-CN" dirty="0" err="1">
                <a:ea typeface="Verdana" panose="020B0604030504040204" pitchFamily="34" charset="0"/>
              </a:rPr>
              <a:t>VLFeat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dirty="0">
                <a:ea typeface="Verdana" panose="020B0604030504040204" pitchFamily="34" charset="0"/>
              </a:rPr>
              <a:t>Stitch different pair of images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dirty="0">
                <a:ea typeface="Verdana" panose="020B0604030504040204" pitchFamily="34" charset="0"/>
              </a:rPr>
              <a:t>Compare different detectors and descriptors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dirty="0">
                <a:ea typeface="Verdana" panose="020B0604030504040204" pitchFamily="34" charset="0"/>
              </a:rPr>
              <a:t>Try at least one binary descriptors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endParaRPr lang="en-US" altLang="zh-CN" dirty="0">
              <a:ea typeface="Verdana" panose="020B0604030504040204" pitchFamily="34" charset="0"/>
            </a:endParaRPr>
          </a:p>
          <a:p>
            <a:r>
              <a:rPr lang="en-US" altLang="zh-CN" dirty="0">
                <a:ea typeface="Verdana" panose="020B0604030504040204" pitchFamily="34" charset="0"/>
              </a:rPr>
              <a:t>Additional credits: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r>
              <a:rPr lang="en-US" altLang="zh-CN" dirty="0">
                <a:ea typeface="Verdana" panose="020B0604030504040204" pitchFamily="34" charset="0"/>
              </a:rPr>
              <a:t>The visually more realistic the better</a:t>
            </a:r>
            <a:endParaRPr lang="en-US" altLang="zh-CN" dirty="0">
              <a:ea typeface="Verdana" panose="020B0604030504040204" pitchFamily="34" charset="0"/>
            </a:endParaRPr>
          </a:p>
          <a:p>
            <a:pPr marL="214630" indent="-214630">
              <a:buFont typeface="Arial" panose="020B0604020202020204" pitchFamily="34" charset="0"/>
              <a:buChar char="•"/>
            </a:pPr>
            <a:endParaRPr lang="en-US" altLang="zh-CN" dirty="0">
              <a:ea typeface="Verdana" panose="020B0604030504040204" pitchFamily="34" charset="0"/>
            </a:endParaRPr>
          </a:p>
          <a:p>
            <a:r>
              <a:rPr lang="en-US" altLang="zh-CN" dirty="0" err="1">
                <a:ea typeface="Verdana" panose="020B0604030504040204" pitchFamily="34" charset="0"/>
              </a:rPr>
              <a:t>Mikolajczyk</a:t>
            </a:r>
            <a:r>
              <a:rPr lang="en-US" altLang="zh-CN" dirty="0">
                <a:ea typeface="Verdana" panose="020B0604030504040204" pitchFamily="34" charset="0"/>
              </a:rPr>
              <a:t> dataset: </a:t>
            </a:r>
            <a:r>
              <a:rPr lang="en-US" altLang="zh-CN" dirty="0">
                <a:ea typeface="Verdana" panose="020B0604030504040204" pitchFamily="34" charset="0"/>
                <a:hlinkClick r:id="rId1"/>
              </a:rPr>
              <a:t>http://www.robots.ox.ac.uk/~vgg/research/affine/</a:t>
            </a:r>
            <a:endParaRPr lang="en-US" altLang="zh-CN" dirty="0">
              <a:ea typeface="Verdana" panose="020B0604030504040204" pitchFamily="34" charset="0"/>
            </a:endParaRPr>
          </a:p>
          <a:p>
            <a:endParaRPr lang="en-US" altLang="zh-CN" sz="1100" dirty="0"/>
          </a:p>
          <a:p>
            <a:endParaRPr lang="en-US" altLang="zh-CN" sz="1350" dirty="0">
              <a:latin typeface="Verdana" panose="020B0604030504040204" pitchFamily="34" charset="0"/>
            </a:endParaRPr>
          </a:p>
          <a:p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验收要求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汇报</a:t>
            </a:r>
            <a:endParaRPr lang="en-US" altLang="zh-CN" dirty="0"/>
          </a:p>
          <a:p>
            <a:r>
              <a:rPr lang="zh-CN" altLang="en-US" dirty="0"/>
              <a:t>实验报告</a:t>
            </a:r>
            <a:r>
              <a:rPr lang="en-US" altLang="zh-CN" dirty="0"/>
              <a:t>2-4</a:t>
            </a:r>
            <a:r>
              <a:rPr lang="zh-CN" altLang="en-US" dirty="0"/>
              <a:t>页</a:t>
            </a:r>
            <a:endParaRPr lang="en-US" altLang="zh-CN" dirty="0"/>
          </a:p>
          <a:p>
            <a:pPr lvl="1"/>
            <a:r>
              <a:rPr lang="zh-CN" altLang="en-US" dirty="0"/>
              <a:t>写清楚组内分工</a:t>
            </a:r>
            <a:endParaRPr lang="en-US" altLang="zh-CN" dirty="0"/>
          </a:p>
          <a:p>
            <a:pPr lvl="1"/>
            <a:r>
              <a:rPr lang="zh-CN" altLang="en-US" dirty="0"/>
              <a:t>给出组内排名（可标注同等贡献）</a:t>
            </a:r>
            <a:endParaRPr lang="en-US" altLang="zh-CN" dirty="0"/>
          </a:p>
          <a:p>
            <a:pPr marL="36576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A, B#, C#</a:t>
            </a:r>
            <a:endParaRPr lang="en-US" altLang="zh-CN" dirty="0"/>
          </a:p>
          <a:p>
            <a:pPr lvl="1"/>
            <a:r>
              <a:rPr lang="en-US" altLang="zh-CN" dirty="0"/>
              <a:t>A#, B#, C</a:t>
            </a:r>
            <a:endParaRPr lang="en-US" altLang="zh-CN" dirty="0"/>
          </a:p>
          <a:p>
            <a:pPr lvl="1"/>
            <a:r>
              <a:rPr lang="en-US" altLang="zh-CN" dirty="0"/>
              <a:t>A, B, C</a:t>
            </a:r>
            <a:endParaRPr lang="en-US" altLang="zh-CN" dirty="0"/>
          </a:p>
          <a:p>
            <a:pPr marL="365760" lvl="1" indent="0">
              <a:buNone/>
            </a:pPr>
            <a:endParaRPr lang="en-US" altLang="zh-CN" dirty="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OpenCV:</a:t>
            </a:r>
            <a:r>
              <a:rPr lang="zh-CN" altLang="en-US" sz="2800" dirty="0"/>
              <a:t> </a:t>
            </a:r>
            <a:r>
              <a:rPr lang="en-US" altLang="zh-CN" sz="2800" dirty="0"/>
              <a:t>Open</a:t>
            </a:r>
            <a:r>
              <a:rPr lang="zh-CN" altLang="en-US" sz="2800" dirty="0"/>
              <a:t> </a:t>
            </a:r>
            <a:r>
              <a:rPr lang="en-US" altLang="zh-CN" sz="2800" dirty="0"/>
              <a:t>Source</a:t>
            </a:r>
            <a:r>
              <a:rPr lang="zh-CN" altLang="en-US" sz="2800" dirty="0"/>
              <a:t> </a:t>
            </a:r>
            <a:r>
              <a:rPr lang="en-US" altLang="zh-CN" sz="2800" dirty="0"/>
              <a:t>Computer</a:t>
            </a:r>
            <a:r>
              <a:rPr lang="zh-CN" altLang="en-US" sz="2800" dirty="0"/>
              <a:t> </a:t>
            </a:r>
            <a:r>
              <a:rPr lang="en-US" altLang="zh-CN" sz="2800" dirty="0"/>
              <a:t>Vision</a:t>
            </a:r>
            <a:r>
              <a:rPr lang="zh-CN" altLang="en-US" sz="2800" dirty="0"/>
              <a:t> </a:t>
            </a:r>
            <a:r>
              <a:rPr lang="en-US" altLang="zh-CN" sz="2800" dirty="0"/>
              <a:t>Library</a:t>
            </a:r>
            <a:endParaRPr lang="en-US" altLang="zh-CN" sz="2800" dirty="0"/>
          </a:p>
          <a:p>
            <a:pPr lvl="1"/>
            <a:r>
              <a:rPr lang="en-US" altLang="zh-CN" sz="1800" dirty="0">
                <a:hlinkClick r:id="rId1"/>
              </a:rPr>
              <a:t>https://opencv.org/</a:t>
            </a:r>
            <a:endParaRPr lang="en-US" altLang="zh-CN" sz="1800" dirty="0"/>
          </a:p>
          <a:p>
            <a:r>
              <a:rPr lang="en-US" altLang="zh-CN" sz="2800" dirty="0"/>
              <a:t>Available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C/C++/Python</a:t>
            </a:r>
            <a:endParaRPr lang="en-US" altLang="zh-CN" sz="2800" dirty="0"/>
          </a:p>
          <a:p>
            <a:r>
              <a:rPr lang="en-US" altLang="zh-CN" sz="2800" dirty="0"/>
              <a:t>Cross-platform</a:t>
            </a:r>
            <a:endParaRPr lang="en-US" altLang="zh-CN" sz="2800" dirty="0"/>
          </a:p>
          <a:p>
            <a:pPr lvl="1"/>
            <a:r>
              <a:rPr lang="en-US" altLang="zh-CN" sz="1800" dirty="0"/>
              <a:t>Available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Windows,</a:t>
            </a:r>
            <a:r>
              <a:rPr lang="zh-CN" altLang="en-US" sz="1800" dirty="0"/>
              <a:t> </a:t>
            </a:r>
            <a:r>
              <a:rPr lang="en-US" altLang="zh-CN" sz="1800" dirty="0"/>
              <a:t>Linux,</a:t>
            </a:r>
            <a:r>
              <a:rPr lang="zh-CN" altLang="en-US" sz="1800" dirty="0"/>
              <a:t> </a:t>
            </a:r>
            <a:r>
              <a:rPr lang="en-US" altLang="zh-CN" sz="1800" dirty="0"/>
              <a:t>MacOS,</a:t>
            </a:r>
            <a:r>
              <a:rPr lang="zh-CN" altLang="en-US" sz="1800" dirty="0"/>
              <a:t> </a:t>
            </a:r>
            <a:r>
              <a:rPr lang="en-US" altLang="zh-CN" sz="1800" dirty="0"/>
              <a:t>Android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iOS</a:t>
            </a:r>
            <a:endParaRPr lang="en-US" altLang="zh-CN" sz="1800" dirty="0"/>
          </a:p>
          <a:p>
            <a:r>
              <a:rPr lang="en-US" altLang="zh-CN" sz="2800" dirty="0">
                <a:sym typeface="Helvetica Neue Light" panose="02000403000000020004" pitchFamily="2" charset="0"/>
              </a:rPr>
              <a:t>Has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more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than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2500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optimized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algorithms</a:t>
            </a:r>
            <a:endParaRPr lang="en-US" altLang="zh-CN" sz="2800" dirty="0">
              <a:sym typeface="Helvetica Neue Light" panose="02000403000000020004" pitchFamily="2" charset="0"/>
            </a:endParaRPr>
          </a:p>
          <a:p>
            <a:r>
              <a:rPr lang="en-US" altLang="zh-CN" sz="2800" dirty="0">
                <a:sym typeface="Helvetica Neue Light" panose="02000403000000020004" pitchFamily="2" charset="0"/>
              </a:rPr>
              <a:t>Released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under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BSD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license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(it’s</a:t>
            </a:r>
            <a:r>
              <a:rPr lang="zh-CN" altLang="en-US" sz="2800" dirty="0">
                <a:sym typeface="Helvetica Neue Light" panose="02000403000000020004" pitchFamily="2" charset="0"/>
              </a:rPr>
              <a:t> </a:t>
            </a:r>
            <a:r>
              <a:rPr lang="en-US" altLang="zh-CN" sz="2800" dirty="0">
                <a:sym typeface="Helvetica Neue Light" panose="02000403000000020004" pitchFamily="2" charset="0"/>
              </a:rPr>
              <a:t>free)</a:t>
            </a:r>
            <a:endParaRPr lang="en-US" altLang="zh-CN" sz="2800" dirty="0">
              <a:sym typeface="Helvetica Neue Light" panose="02000403000000020004" pitchFamily="2" charset="0"/>
            </a:endParaRPr>
          </a:p>
          <a:p>
            <a:r>
              <a:rPr lang="en-US" altLang="zh-CN" sz="2800" dirty="0"/>
              <a:t>Latest</a:t>
            </a:r>
            <a:r>
              <a:rPr lang="zh-CN" altLang="en-US" sz="2800" dirty="0"/>
              <a:t> </a:t>
            </a:r>
            <a:r>
              <a:rPr lang="en-US" altLang="zh-CN" sz="2800" dirty="0"/>
              <a:t>release</a:t>
            </a:r>
            <a:r>
              <a:rPr lang="zh-CN" altLang="en-US" sz="2800" dirty="0"/>
              <a:t> </a:t>
            </a:r>
            <a:r>
              <a:rPr lang="en-US" altLang="zh-CN" sz="2800" dirty="0"/>
              <a:t>version:</a:t>
            </a:r>
            <a:r>
              <a:rPr lang="zh-CN" altLang="en-US" sz="2800" dirty="0"/>
              <a:t> </a:t>
            </a:r>
            <a:r>
              <a:rPr lang="en-US" altLang="zh-CN" sz="2800" dirty="0"/>
              <a:t>4.5.3</a:t>
            </a:r>
            <a:endParaRPr lang="en-US" altLang="zh-CN" sz="2800" dirty="0"/>
          </a:p>
          <a:p>
            <a:pPr marL="0" indent="0">
              <a:buNone/>
            </a:pPr>
            <a:endParaRPr lang="en-US" altLang="zh-CN" dirty="0">
              <a:sym typeface="Helvetica Neue Light" panose="02000403000000020004" pitchFamily="2" charset="0"/>
            </a:endParaRPr>
          </a:p>
          <a:p>
            <a:pPr lvl="1"/>
            <a:endParaRPr lang="en-US" altLang="zh-CN" sz="2900" dirty="0">
              <a:solidFill>
                <a:srgbClr val="4D4D4D"/>
              </a:solidFill>
              <a:latin typeface="Helvetica Neue Light" panose="02000403000000020004" pitchFamily="2" charset="0"/>
              <a:sym typeface="Helvetica Neue Light" panose="020004030000000200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Vlfeat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800" dirty="0" err="1"/>
              <a:t>Vlfeat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open</a:t>
            </a:r>
            <a:r>
              <a:rPr lang="zh-CN" altLang="en-US" sz="2800" dirty="0"/>
              <a:t> </a:t>
            </a:r>
            <a:r>
              <a:rPr lang="en-US" altLang="zh-CN" sz="2800" dirty="0"/>
              <a:t>source</a:t>
            </a:r>
            <a:r>
              <a:rPr lang="zh-CN" altLang="en-US" sz="2800" dirty="0"/>
              <a:t> </a:t>
            </a:r>
            <a:r>
              <a:rPr lang="en-US" altLang="zh-CN" sz="2800" dirty="0"/>
              <a:t>computer</a:t>
            </a:r>
            <a:r>
              <a:rPr lang="zh-CN" altLang="en-US" sz="2800" dirty="0"/>
              <a:t> </a:t>
            </a:r>
            <a:r>
              <a:rPr lang="en-US" altLang="zh-CN" sz="2800" dirty="0"/>
              <a:t>vision</a:t>
            </a:r>
            <a:r>
              <a:rPr lang="zh-CN" altLang="en-US" sz="2800" dirty="0"/>
              <a:t> </a:t>
            </a:r>
            <a:r>
              <a:rPr lang="en-US" altLang="zh-CN" sz="2800" dirty="0"/>
              <a:t>library</a:t>
            </a:r>
            <a:endParaRPr lang="en-US" altLang="zh-CN" sz="2800" dirty="0"/>
          </a:p>
          <a:p>
            <a:pPr lvl="1"/>
            <a:r>
              <a:rPr lang="en-US" altLang="zh-CN" sz="1800" dirty="0">
                <a:hlinkClick r:id="rId1"/>
              </a:rPr>
              <a:t>https://</a:t>
            </a:r>
            <a:r>
              <a:rPr lang="en-US" altLang="zh-CN" sz="1800" dirty="0" err="1">
                <a:hlinkClick r:id="rId1"/>
              </a:rPr>
              <a:t>www.vlfeat.org</a:t>
            </a:r>
            <a:r>
              <a:rPr lang="en-US" altLang="zh-CN" sz="1800" dirty="0">
                <a:hlinkClick r:id="rId1"/>
              </a:rPr>
              <a:t>/</a:t>
            </a:r>
            <a:endParaRPr lang="en-US" altLang="zh-CN" sz="1800" dirty="0"/>
          </a:p>
          <a:p>
            <a:r>
              <a:rPr lang="en-US" altLang="zh-CN" sz="2800" dirty="0"/>
              <a:t>Available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C/</a:t>
            </a:r>
            <a:r>
              <a:rPr lang="en-US" altLang="zh-CN" sz="2800" dirty="0" err="1"/>
              <a:t>matlab</a:t>
            </a:r>
            <a:endParaRPr lang="en-US" altLang="zh-CN" sz="2800" dirty="0"/>
          </a:p>
          <a:p>
            <a:r>
              <a:rPr lang="en-US" altLang="zh-CN" sz="2800" dirty="0"/>
              <a:t>Cross-platform</a:t>
            </a:r>
            <a:endParaRPr lang="en-US" altLang="zh-CN" sz="2800" dirty="0"/>
          </a:p>
          <a:p>
            <a:pPr lvl="1"/>
            <a:r>
              <a:rPr lang="en-US" altLang="zh-CN" sz="1800" dirty="0"/>
              <a:t>Available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Windows,</a:t>
            </a:r>
            <a:r>
              <a:rPr lang="zh-CN" altLang="en-US" sz="1800" dirty="0"/>
              <a:t> </a:t>
            </a:r>
            <a:r>
              <a:rPr lang="en-US" altLang="zh-CN" sz="1800" dirty="0"/>
              <a:t>Linux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MacOS</a:t>
            </a:r>
            <a:endParaRPr lang="en-US" altLang="zh-CN" sz="1800" dirty="0"/>
          </a:p>
          <a:p>
            <a:r>
              <a:rPr lang="en-US" altLang="zh-CN" sz="2800" dirty="0"/>
              <a:t>Computer</a:t>
            </a:r>
            <a:r>
              <a:rPr lang="zh-CN" altLang="en-US" sz="2800" dirty="0"/>
              <a:t> </a:t>
            </a:r>
            <a:r>
              <a:rPr lang="en-US" altLang="zh-CN" sz="2800" dirty="0"/>
              <a:t>vision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algorithms</a:t>
            </a:r>
            <a:endParaRPr lang="en-US" altLang="zh-CN" sz="2800" dirty="0"/>
          </a:p>
          <a:p>
            <a:pPr lvl="1"/>
            <a:r>
              <a:rPr lang="en-US" altLang="zh-CN" sz="1800" dirty="0"/>
              <a:t>Fisher</a:t>
            </a:r>
            <a:r>
              <a:rPr lang="zh-CN" altLang="en-US" sz="1800" dirty="0"/>
              <a:t> </a:t>
            </a:r>
            <a:r>
              <a:rPr lang="en-US" altLang="zh-CN" sz="1800" dirty="0"/>
              <a:t>Vector,</a:t>
            </a:r>
            <a:r>
              <a:rPr lang="zh-CN" altLang="en-US" sz="1800" dirty="0"/>
              <a:t> </a:t>
            </a:r>
            <a:r>
              <a:rPr lang="en-US" altLang="zh-CN" sz="1800" dirty="0"/>
              <a:t>VLAD,</a:t>
            </a:r>
            <a:r>
              <a:rPr lang="zh-CN" altLang="en-US" sz="1800" dirty="0"/>
              <a:t> </a:t>
            </a:r>
            <a:r>
              <a:rPr lang="en-US" altLang="zh-CN" sz="1800" dirty="0"/>
              <a:t>SIFT,</a:t>
            </a:r>
            <a:r>
              <a:rPr lang="zh-CN" altLang="en-US" sz="1800" dirty="0"/>
              <a:t> </a:t>
            </a:r>
            <a:r>
              <a:rPr lang="en-US" altLang="zh-CN" sz="1800" dirty="0"/>
              <a:t>K-means,</a:t>
            </a:r>
            <a:r>
              <a:rPr lang="zh-CN" altLang="en-US" sz="1800" dirty="0"/>
              <a:t> </a:t>
            </a:r>
            <a:r>
              <a:rPr lang="en-US" altLang="zh-CN" sz="1800" dirty="0"/>
              <a:t>HOG</a:t>
            </a:r>
            <a:endParaRPr lang="en-US" altLang="zh-CN" sz="1800" dirty="0"/>
          </a:p>
          <a:p>
            <a:r>
              <a:rPr lang="en-US" altLang="zh-CN" sz="2800" dirty="0"/>
              <a:t>Latest</a:t>
            </a:r>
            <a:r>
              <a:rPr lang="zh-CN" altLang="en-US" sz="2800" dirty="0"/>
              <a:t> </a:t>
            </a:r>
            <a:r>
              <a:rPr lang="en-US" altLang="zh-CN" sz="2800" dirty="0"/>
              <a:t>release</a:t>
            </a:r>
            <a:r>
              <a:rPr lang="zh-CN" altLang="en-US" sz="2800" dirty="0"/>
              <a:t> </a:t>
            </a:r>
            <a:r>
              <a:rPr lang="en-US" altLang="zh-CN" sz="2800" dirty="0"/>
              <a:t>version:</a:t>
            </a:r>
            <a:r>
              <a:rPr lang="zh-CN" altLang="en-US" sz="2800" dirty="0"/>
              <a:t> </a:t>
            </a:r>
            <a:r>
              <a:rPr lang="en-US" altLang="zh-CN" sz="2800" dirty="0"/>
              <a:t>0.9.21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800" dirty="0"/>
              <a:t>Principle</a:t>
            </a:r>
            <a:endParaRPr lang="en-US" altLang="zh-CN" sz="2800" dirty="0"/>
          </a:p>
          <a:p>
            <a:pPr lvl="1"/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translate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camera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where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would</a:t>
            </a:r>
            <a:r>
              <a:rPr lang="zh-CN" altLang="en-US" sz="2400" dirty="0"/>
              <a:t> </a:t>
            </a:r>
            <a:r>
              <a:rPr lang="en-US" altLang="zh-CN" sz="2400" dirty="0"/>
              <a:t>appear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camera</a:t>
            </a:r>
            <a:r>
              <a:rPr lang="zh-CN" altLang="en-US" sz="2400" dirty="0"/>
              <a:t> </a:t>
            </a:r>
            <a:r>
              <a:rPr lang="en-US" altLang="zh-CN" sz="2400" dirty="0"/>
              <a:t>B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overlap</a:t>
            </a:r>
            <a:r>
              <a:rPr lang="zh-CN" altLang="en-US" sz="2400" dirty="0"/>
              <a:t> </a:t>
            </a:r>
            <a:r>
              <a:rPr lang="en-US" altLang="zh-CN" sz="2400" dirty="0"/>
              <a:t>area,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stitching</a:t>
            </a:r>
            <a:r>
              <a:rPr lang="zh-CN" altLang="en-US" sz="2400" dirty="0"/>
              <a:t> </a:t>
            </a:r>
            <a:r>
              <a:rPr lang="en-US" altLang="zh-CN" sz="2400" dirty="0"/>
              <a:t>these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images</a:t>
            </a:r>
            <a:endParaRPr lang="en-US" altLang="zh-CN" sz="2400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0" y="3582620"/>
            <a:ext cx="5803900" cy="2349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800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3140723"/>
            <a:ext cx="3378200" cy="163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70" y="4991100"/>
            <a:ext cx="1079500" cy="1104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2790" y="2545684"/>
            <a:ext cx="23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rotation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704" y="3544215"/>
            <a:ext cx="3340100" cy="2120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62555" y="2545684"/>
            <a:ext cx="269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surface</a:t>
            </a:r>
            <a:endParaRPr kumimoji="1" lang="zh-CN" altLang="en-US" dirty="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实验原理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华中科技大学</a:t>
            </a:r>
            <a:r>
              <a:rPr lang="en-US" altLang="zh-CN"/>
              <a:t>-</a:t>
            </a:r>
            <a:r>
              <a:rPr lang="zh-CN" altLang="en-US"/>
              <a:t>电信学院</a:t>
            </a:r>
            <a:r>
              <a:rPr lang="en-US" altLang="zh-CN"/>
              <a:t>-</a:t>
            </a:r>
            <a:r>
              <a:rPr lang="zh-CN" altLang="en-US"/>
              <a:t>计算机视觉实践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800" dirty="0"/>
              <a:t>Homograph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840" y="3102649"/>
            <a:ext cx="3517900" cy="250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29" y="3102649"/>
            <a:ext cx="2391296" cy="24311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22790" y="2545685"/>
            <a:ext cx="2391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a.</a:t>
            </a:r>
            <a:r>
              <a:rPr kumimoji="1" lang="zh-CN" altLang="en-US" dirty="0"/>
              <a:t> </a:t>
            </a:r>
            <a:r>
              <a:rPr kumimoji="1" lang="en-US" altLang="zh-CN" dirty="0"/>
              <a:t>Pure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rotation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777990" y="2545685"/>
            <a:ext cx="2711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surface</a:t>
            </a:r>
            <a:endParaRPr kumimoji="1" lang="zh-CN" altLang="en-US" dirty="0"/>
          </a:p>
        </p:txBody>
      </p:sp>
    </p:spTree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tudent presentati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0</TotalTime>
  <Words>3849</Words>
  <Application>WPS 演示</Application>
  <PresentationFormat>全屏显示(4:3)</PresentationFormat>
  <Paragraphs>288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Wingdings 2</vt:lpstr>
      <vt:lpstr>Verdana</vt:lpstr>
      <vt:lpstr>Helvetica Neue Light</vt:lpstr>
      <vt:lpstr>Times New Roman</vt:lpstr>
      <vt:lpstr>黑体</vt:lpstr>
      <vt:lpstr>微软雅黑</vt:lpstr>
      <vt:lpstr>Arial Unicode MS</vt:lpstr>
      <vt:lpstr>Calibri</vt:lpstr>
      <vt:lpstr>阿里巴巴普惠体</vt:lpstr>
      <vt:lpstr>Wingdings</vt:lpstr>
      <vt:lpstr>Student presentation</vt:lpstr>
      <vt:lpstr>计算机视觉实践</vt:lpstr>
      <vt:lpstr>提纲</vt:lpstr>
      <vt:lpstr>实验任务</vt:lpstr>
      <vt:lpstr>验收要求</vt:lpstr>
      <vt:lpstr>OpenCV简介</vt:lpstr>
      <vt:lpstr>Vlfeat简介</vt:lpstr>
      <vt:lpstr>实验原理</vt:lpstr>
      <vt:lpstr>实验原理</vt:lpstr>
      <vt:lpstr>实验原理</vt:lpstr>
      <vt:lpstr>实验过程</vt:lpstr>
      <vt:lpstr>Feature acquiring</vt:lpstr>
      <vt:lpstr>Feature matching</vt:lpstr>
      <vt:lpstr>Homograph acquiring</vt:lpstr>
      <vt:lpstr>Alignment</vt:lpstr>
      <vt:lpstr>Composition</vt:lpstr>
      <vt:lpstr>Blending</vt:lpstr>
      <vt:lpstr>实验结果演示</vt:lpstr>
      <vt:lpstr>实际应用</vt:lpstr>
      <vt:lpstr>实际应用</vt:lpstr>
      <vt:lpstr>PowerPoint 演示文稿</vt:lpstr>
      <vt:lpstr>PowerPoint 演示文稿</vt:lpstr>
    </vt:vector>
  </TitlesOfParts>
  <Company>hust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冷锋</cp:lastModifiedBy>
  <cp:revision>683</cp:revision>
  <cp:lastPrinted>2012-09-24T11:16:00Z</cp:lastPrinted>
  <dcterms:created xsi:type="dcterms:W3CDTF">2012-07-09T16:05:00Z</dcterms:created>
  <dcterms:modified xsi:type="dcterms:W3CDTF">2022-05-11T09:42:04Z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